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80" r:id="rId4"/>
    <p:sldId id="260" r:id="rId5"/>
    <p:sldId id="258" r:id="rId6"/>
    <p:sldId id="259" r:id="rId7"/>
    <p:sldId id="310" r:id="rId8"/>
    <p:sldId id="267" r:id="rId9"/>
    <p:sldId id="268" r:id="rId10"/>
    <p:sldId id="311" r:id="rId11"/>
    <p:sldId id="269" r:id="rId12"/>
    <p:sldId id="271" r:id="rId13"/>
    <p:sldId id="273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B2B2"/>
    <a:srgbClr val="CC6600"/>
    <a:srgbClr val="FFCC66"/>
    <a:srgbClr val="3366FF"/>
    <a:srgbClr val="3333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71" autoAdjust="0"/>
  </p:normalViewPr>
  <p:slideViewPr>
    <p:cSldViewPr snapToGrid="0">
      <p:cViewPr varScale="1">
        <p:scale>
          <a:sx n="68" d="100"/>
          <a:sy n="68" d="100"/>
        </p:scale>
        <p:origin x="616" y="-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C572-A34E-4AD0-9D50-A93CA90E7EC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69AEE-7AAB-4617-98D1-22B9F69438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69AEE-7AAB-4617-98D1-22B9F69438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action by a company in response to a product or service failure in hopes of converting a dissatisfied customer into a satisfied one (Tax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69AEE-7AAB-4617-98D1-22B9F69438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Developed and tested the interaction between:</a:t>
            </a:r>
          </a:p>
          <a:p>
            <a:r>
              <a:rPr lang="en-US" dirty="0"/>
              <a:t>Brand Relationship Quality (BRQ) and three forms of justice (distributive, procedural, interaction)</a:t>
            </a:r>
          </a:p>
          <a:p>
            <a:endParaRPr lang="en-US" dirty="0"/>
          </a:p>
          <a:p>
            <a:r>
              <a:rPr lang="en-US" dirty="0"/>
              <a:t>On</a:t>
            </a:r>
            <a:r>
              <a:rPr lang="en-US" baseline="0" dirty="0"/>
              <a:t> </a:t>
            </a:r>
            <a:r>
              <a:rPr lang="en-US" dirty="0"/>
              <a:t>satisfaction of complaint handling and three types of customer behaviors (complaining, retaliation, purchase intention). </a:t>
            </a:r>
            <a:endParaRPr lang="pt-B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69AEE-7AAB-4617-98D1-22B9F69438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4B761-C9E7-4A64-8DC5-3AE4B68E1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F7FEA-1B76-4813-BFB2-A4BB28E73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C7DA5F-5960-44B9-BBCB-B90FE6E0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3EDC17-ED6D-4F61-859A-06DE5250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229D2F-AA9A-4EBB-889B-6DB02C04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83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92760-CE36-4909-8A4A-F53CF745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B69F51-5497-48FB-9EE5-07DA9290C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7EEBFD-F37F-4C2E-A648-35399E16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EF4BC6-2D1B-481A-A2F6-4F7BA08C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7197FE-E9AB-41DC-92BF-AFE9BC69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48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577E66-E43E-4B53-820A-405DEACB2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3F64B0-A4E6-4E9E-AAB7-339F6F1AE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C3AEC4-9751-47DA-80A5-3124CC06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9498C9-E2C8-4221-B80B-AD2C7E8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8A8A93-96A3-4573-9EFD-AECA8BEB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46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DEB2F-EBAE-48CE-84E9-E33716CD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0B0BFF-7196-45CD-9476-91472CE2C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8A5E-6D21-4610-A38D-1D361B79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10C74-8570-4D05-A017-6BF0238B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449CA8-3AB1-44E7-81C5-47FE696A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7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7CA39-5E6E-46F7-A2AE-838E1C66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CA239E-4F39-4A3D-B251-2908B0997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F51A3C-6446-451F-AE30-67CB109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103AF8-6598-43AF-B6AF-725E623C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15314-F281-4AFE-AA10-DB4C18A7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05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6973D-0E98-4F1D-B179-3BADA8CA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5A8227-B7D1-4170-B7A4-2209F46A5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1D93FC-9350-4C41-A222-E9208CF5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EE97BD-0E7E-4D6C-8C6D-6C83F9D1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98611-C702-4A6A-BDD2-ABCC05C3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3C171E-4630-45E8-B16A-87B91E63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7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7A52E-3010-49DA-ACF5-B6CF4648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3F4E01-CB36-42B0-9C76-08A50141A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7683E1-BAED-4220-9DFC-E33D51306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4228B3-E9BC-4F2D-9E25-6914B2574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A0069E-8EF3-4CDC-ADFB-C0EB28A70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DC9E71-2E02-42BF-8CFB-596EFCE6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1300A7-27E6-4BB4-A8FF-02809FD9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B21F970-4656-41AE-A13F-3145416B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31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22215-24BD-40D3-8221-24846C5C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1D9D24-6481-41EB-98CE-8BF29894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CF88BF-7215-4C8F-9661-DDA225DE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B084DE-7B5B-49DB-AF5C-6E9E6DB1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57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8D0C33-A12C-449B-B933-2D412EBA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30A46B-D9BA-4E75-BFDC-E445F191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C71200-93BF-4B36-B6E5-D763D682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47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51C64-6DA4-4797-B8A7-C63B531C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854CEB-CFB2-4082-9CE4-66C02CB53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784995-CFDE-4014-9812-9C12BE36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EB62FE-D372-4E2A-A800-6B90BFC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EDC14B-7DE3-48A2-8FD9-F2C58CE7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4BDF1D-442B-4FEB-B394-19A415CD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20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9476E-23BB-47D3-A686-C7E814E2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6801FE-7295-48DF-870B-DEF60A19D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AFD646-4F30-4B11-A8A7-A99CA64C5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C47F7C-F1F9-44D1-A522-997344A9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285DB4-7D94-4012-A1DD-963A1D1E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295641-0178-4461-9438-441EF07D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24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DF35E-B56B-4CB8-BBAC-2D5CC360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ECF6FA-75E2-4A29-A4BC-D3B3F215C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9C7D8B-4DA4-42FD-9F58-9DE4E1448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F00E6-CF11-48D4-9E99-8312393B4111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585339-3E29-4D23-992F-752DB5D07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350154-99D4-477E-98F8-C1934CAB1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B2CE-69C7-4ED3-B7A8-C45206FE2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98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44DA3-37E8-4B6F-B2A6-C1F1C0427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324" y="1296414"/>
            <a:ext cx="10029371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Influence of Brand Relationships on Sense of Justice in the Context of Service Recovery</a:t>
            </a:r>
            <a:br>
              <a:rPr lang="en-US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29E92B-DA0F-477F-BF76-2D09CB555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010" y="2927033"/>
            <a:ext cx="9144000" cy="1655762"/>
          </a:xfrm>
        </p:spPr>
        <p:txBody>
          <a:bodyPr/>
          <a:lstStyle/>
          <a:p>
            <a:r>
              <a:rPr lang="en-US" dirty="0"/>
              <a:t>Marc </a:t>
            </a:r>
            <a:r>
              <a:rPr lang="en-US" dirty="0" err="1"/>
              <a:t>Fetscherin</a:t>
            </a:r>
            <a:r>
              <a:rPr lang="en-US" dirty="0"/>
              <a:t>, Alex </a:t>
            </a:r>
            <a:r>
              <a:rPr lang="en-US" dirty="0" err="1"/>
              <a:t>Blandina</a:t>
            </a:r>
            <a:r>
              <a:rPr lang="en-US" dirty="0"/>
              <a:t> and Cid Goncalves</a:t>
            </a:r>
          </a:p>
          <a:p>
            <a:endParaRPr lang="pt-BR" dirty="0"/>
          </a:p>
        </p:txBody>
      </p:sp>
      <p:grpSp>
        <p:nvGrpSpPr>
          <p:cNvPr id="8" name="Group 7"/>
          <p:cNvGrpSpPr/>
          <p:nvPr/>
        </p:nvGrpSpPr>
        <p:grpSpPr>
          <a:xfrm rot="21389197">
            <a:off x="2611701" y="2588374"/>
            <a:ext cx="3345566" cy="4630315"/>
            <a:chOff x="4640580" y="2374418"/>
            <a:chExt cx="3943350" cy="5372734"/>
          </a:xfrm>
        </p:grpSpPr>
        <p:sp>
          <p:nvSpPr>
            <p:cNvPr id="6" name="Oval 5"/>
            <p:cNvSpPr/>
            <p:nvPr/>
          </p:nvSpPr>
          <p:spPr>
            <a:xfrm>
              <a:off x="4640580" y="3509963"/>
              <a:ext cx="3943350" cy="34394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807" y="2374418"/>
              <a:ext cx="3586047" cy="537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Resultado de imagem para justice theory">
            <a:extLst>
              <a:ext uri="{FF2B5EF4-FFF2-40B4-BE49-F238E27FC236}">
                <a16:creationId xmlns:a16="http://schemas.microsoft.com/office/drawing/2014/main" id="{01025CFB-315C-499D-832E-C7359ACDE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11875" r="6961"/>
          <a:stretch/>
        </p:blipFill>
        <p:spPr bwMode="auto">
          <a:xfrm>
            <a:off x="6294800" y="3734519"/>
            <a:ext cx="4200480" cy="25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3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3973B-17B1-445D-B93B-E2D48802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E5FC1C-92CC-4167-813C-319DA4F0C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AB16C4-03D8-4B74-9946-6E8F8935B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0" t="22074" r="14333" b="6815"/>
          <a:stretch/>
        </p:blipFill>
        <p:spPr>
          <a:xfrm>
            <a:off x="326972" y="569595"/>
            <a:ext cx="11538056" cy="59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sultado de imagem para failure car unsatisfied customer">
            <a:extLst>
              <a:ext uri="{FF2B5EF4-FFF2-40B4-BE49-F238E27FC236}">
                <a16:creationId xmlns:a16="http://schemas.microsoft.com/office/drawing/2014/main" id="{EFBF98D4-A062-46D6-9352-5E8C3685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590" y="9625"/>
            <a:ext cx="15015999" cy="696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DFE917-E492-4E6F-BDA5-E3216B9F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</a:rPr>
              <a:t>Discussion</a:t>
            </a:r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43B91-F1CB-4D82-8294-1529B4E0E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0" y="1572896"/>
            <a:ext cx="10398760" cy="468344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</a:t>
            </a:r>
            <a:r>
              <a:rPr lang="x-none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tronger BRQ leads to more perceived justice (distributive, procedural and interactional)</a:t>
            </a: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, which in turn </a:t>
            </a:r>
            <a:r>
              <a:rPr lang="x-none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led to higher satisfaction </a:t>
            </a: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and positive consumer responses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pt-BR" sz="5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127000">
                  <a:schemeClr val="tx1"/>
                </a:glow>
              </a:effectLst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BRQ positively influenced the customers’ negative judgment established in a brand crisis or service failure situation through their perceptions of justice  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BRQ was a significant antecedent of perceived justice 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None/>
            </a:pPr>
            <a:endParaRPr lang="en-US" sz="5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127000">
                  <a:schemeClr val="tx1"/>
                </a:glow>
              </a:effectLst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Distributive justice presented the highest impact on satisfaction with consumers’ complaints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Could be due to the examined category</a:t>
            </a:r>
          </a:p>
          <a:p>
            <a:pPr marL="914400" lvl="2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Automobile industry requires high involvement and focuses consumers on an outcome</a:t>
            </a:r>
          </a:p>
          <a:p>
            <a:endParaRPr lang="en-US" dirty="0"/>
          </a:p>
        </p:txBody>
      </p:sp>
      <p:pic>
        <p:nvPicPr>
          <p:cNvPr id="2050" name="Picture 2" descr="Image result for love for a br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5"/>
          <a:stretch/>
        </p:blipFill>
        <p:spPr bwMode="auto">
          <a:xfrm>
            <a:off x="10337104" y="120679"/>
            <a:ext cx="1799711" cy="14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40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Resultado de imagem para towed car defective">
            <a:extLst>
              <a:ext uri="{FF2B5EF4-FFF2-40B4-BE49-F238E27FC236}">
                <a16:creationId xmlns:a16="http://schemas.microsoft.com/office/drawing/2014/main" id="{978C8F46-0CCF-4CED-9231-91B92365A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1"/>
          <a:stretch/>
        </p:blipFill>
        <p:spPr bwMode="auto">
          <a:xfrm>
            <a:off x="9067801" y="1160341"/>
            <a:ext cx="3130680" cy="176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towed car defective">
            <a:extLst>
              <a:ext uri="{FF2B5EF4-FFF2-40B4-BE49-F238E27FC236}">
                <a16:creationId xmlns:a16="http://schemas.microsoft.com/office/drawing/2014/main" id="{AAB0C4B4-2AA4-456B-ACF8-3A9EFBFA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6" y="0"/>
            <a:ext cx="2072038" cy="11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m para towed car defective">
            <a:extLst>
              <a:ext uri="{FF2B5EF4-FFF2-40B4-BE49-F238E27FC236}">
                <a16:creationId xmlns:a16="http://schemas.microsoft.com/office/drawing/2014/main" id="{42B53792-001B-4097-9D7D-F862673C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B53BBC-D656-436D-A9D9-A660D72C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82" y="580170"/>
            <a:ext cx="10515600" cy="1325563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</a:rPr>
              <a:t>Managerial implications</a:t>
            </a:r>
            <a:br>
              <a: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</a:rPr>
            </a:br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A53DB8-229B-4263-A476-D2A70674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Findings identify relevant paths to successful service recovery</a:t>
            </a:r>
          </a:p>
          <a:p>
            <a:endParaRPr lang="en-US" sz="2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127000">
                  <a:schemeClr val="tx1"/>
                </a:glow>
              </a:effectLst>
              <a:latin typeface="+mj-lt"/>
              <a:ea typeface="+mj-ea"/>
              <a:cs typeface="+mj-cs"/>
            </a:endParaRPr>
          </a:p>
          <a:p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The importance quality of the relationship with the brand and consumer as Justice Antecedent</a:t>
            </a:r>
          </a:p>
          <a:p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Provide equitable outcomes (distributive justice) in relation to the service failure </a:t>
            </a:r>
          </a:p>
          <a:p>
            <a:pPr lvl="1"/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Promptness (procedural justice) and empathy and warmth (interactional justice) within the interaction help too</a:t>
            </a:r>
          </a:p>
          <a:p>
            <a:pPr lvl="1"/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Reduces Complaint, Retaliation and increases Purchase Intention</a:t>
            </a:r>
          </a:p>
          <a:p>
            <a:pPr lvl="1"/>
            <a:endParaRPr lang="en-US" dirty="0"/>
          </a:p>
          <a:p>
            <a:endParaRPr lang="pt-BR" dirty="0"/>
          </a:p>
        </p:txBody>
      </p:sp>
      <p:pic>
        <p:nvPicPr>
          <p:cNvPr id="3078" name="Picture 6" descr="Image result for service recov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7000" y="5476775"/>
            <a:ext cx="1874965" cy="13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m para brand and service failure">
            <a:extLst>
              <a:ext uri="{FF2B5EF4-FFF2-40B4-BE49-F238E27FC236}">
                <a16:creationId xmlns:a16="http://schemas.microsoft.com/office/drawing/2014/main" id="{C4C7902D-6468-425B-AE89-8ED428094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4211" y="2935705"/>
            <a:ext cx="1884269" cy="25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3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CAA60837-1B1B-460D-9CEA-8D4E5739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6038" y="0"/>
            <a:ext cx="15202001" cy="69437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C63438-D18B-43EE-A287-4F9A5744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132" y="5234781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bg2"/>
                </a:solidFill>
              </a:rPr>
              <a:t>Thank you!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AF316F-4B2C-404A-8270-6F854361F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540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 Won't Start">
            <a:extLst>
              <a:ext uri="{FF2B5EF4-FFF2-40B4-BE49-F238E27FC236}">
                <a16:creationId xmlns:a16="http://schemas.microsoft.com/office/drawing/2014/main" id="{E99CDB5B-12F4-4ABA-B36C-4F81B76D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02" y="1"/>
            <a:ext cx="12562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8A5575B-3693-471D-AADC-07F0479A0319}"/>
              </a:ext>
            </a:extLst>
          </p:cNvPr>
          <p:cNvSpPr/>
          <p:nvPr/>
        </p:nvSpPr>
        <p:spPr>
          <a:xfrm>
            <a:off x="914400" y="1872342"/>
            <a:ext cx="7282541" cy="3748719"/>
          </a:xfrm>
          <a:prstGeom prst="rect">
            <a:avLst/>
          </a:prstGeom>
          <a:solidFill>
            <a:srgbClr val="FFFFFF">
              <a:alpha val="7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Service recovery are the actions accomplished by a company in response to a product or service failure, in hopes of converting a dissatisfied customer into a satisfied one (Tax et al., 1998)</a:t>
            </a:r>
            <a:endParaRPr lang="pt-B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127000">
                  <a:schemeClr val="tx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296136-DD08-47B4-AD4B-BFA453F93741}"/>
              </a:ext>
            </a:extLst>
          </p:cNvPr>
          <p:cNvSpPr/>
          <p:nvPr/>
        </p:nvSpPr>
        <p:spPr>
          <a:xfrm>
            <a:off x="838199" y="681140"/>
            <a:ext cx="303967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+mj-lt"/>
                <a:ea typeface="+mj-ea"/>
                <a:cs typeface="+mj-cs"/>
              </a:rPr>
              <a:t>Introduction</a:t>
            </a:r>
            <a:endParaRPr lang="pt-B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127000">
                  <a:schemeClr val="tx1"/>
                </a:glo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3051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service recovery">
            <a:extLst>
              <a:ext uri="{FF2B5EF4-FFF2-40B4-BE49-F238E27FC236}">
                <a16:creationId xmlns:a16="http://schemas.microsoft.com/office/drawing/2014/main" id="{3F8512FC-4CFE-4871-A52D-150DE561C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920" y="-1950721"/>
            <a:ext cx="12364719" cy="991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2CD2C9-B5B4-4A03-9850-E4E8E3F9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Introduction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441875-2D9F-4BB6-9413-AF173A019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094009"/>
            <a:ext cx="6226629" cy="4417134"/>
          </a:xfrm>
        </p:spPr>
        <p:txBody>
          <a:bodyPr>
            <a:normAutofit/>
          </a:bodyPr>
          <a:lstStyle/>
          <a:p>
            <a:r>
              <a:rPr lang="en-US" dirty="0"/>
              <a:t>Service recovery strategies provide ambiguous effects</a:t>
            </a:r>
          </a:p>
          <a:p>
            <a:pPr lvl="1"/>
            <a:r>
              <a:rPr lang="en-US" dirty="0"/>
              <a:t>Positive effect</a:t>
            </a:r>
          </a:p>
          <a:p>
            <a:pPr lvl="2"/>
            <a:r>
              <a:rPr lang="en-US" dirty="0"/>
              <a:t>Customers with closer relationships with the brand are more likely to forgive failures  (</a:t>
            </a:r>
            <a:r>
              <a:rPr lang="en-US" dirty="0" err="1"/>
              <a:t>Mattila</a:t>
            </a:r>
            <a:r>
              <a:rPr lang="en-US" dirty="0"/>
              <a:t>, 2001)</a:t>
            </a:r>
          </a:p>
          <a:p>
            <a:pPr lvl="1"/>
            <a:r>
              <a:rPr lang="en-US" dirty="0"/>
              <a:t>Negative Effect</a:t>
            </a:r>
          </a:p>
          <a:p>
            <a:pPr lvl="2"/>
            <a:r>
              <a:rPr lang="en-US" dirty="0"/>
              <a:t>Love-becomes-hate (</a:t>
            </a:r>
            <a:r>
              <a:rPr lang="en-US" dirty="0" err="1"/>
              <a:t>Grégoire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2009)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D184A1B-DA4F-4978-B1B4-410D82A7133E}"/>
              </a:ext>
            </a:extLst>
          </p:cNvPr>
          <p:cNvSpPr txBox="1">
            <a:spLocks/>
          </p:cNvSpPr>
          <p:nvPr/>
        </p:nvSpPr>
        <p:spPr>
          <a:xfrm>
            <a:off x="838200" y="1486410"/>
            <a:ext cx="10515600" cy="1207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Service failures negatively impact the relationships brands work to build</a:t>
            </a:r>
          </a:p>
          <a:p>
            <a:pPr lvl="1"/>
            <a:r>
              <a:rPr lang="pt-BR" dirty="0"/>
              <a:t>Service recovery strategies help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reduce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impact (</a:t>
            </a:r>
            <a:r>
              <a:rPr lang="en-US" dirty="0"/>
              <a:t>Tax </a:t>
            </a:r>
            <a:r>
              <a:rPr lang="en-US" i="1" dirty="0"/>
              <a:t>et al.,</a:t>
            </a:r>
            <a:r>
              <a:rPr lang="en-US" dirty="0"/>
              <a:t> 1998)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6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D68E4-BA84-4A4D-8478-5A9C9EE0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Introduction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6F812A-0C76-4BBB-BAB9-C1BA11C9B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537495"/>
            <a:ext cx="8954370" cy="4351338"/>
          </a:xfrm>
        </p:spPr>
        <p:txBody>
          <a:bodyPr anchor="t">
            <a:normAutofit/>
          </a:bodyPr>
          <a:lstStyle/>
          <a:p>
            <a:r>
              <a:rPr lang="en-US" dirty="0"/>
              <a:t>Service recovery research has turned to justice theory as the principal theoretical framework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85163F-0D41-46E5-A55B-A430E653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4" t="46684" r="21719" b="7962"/>
          <a:stretch/>
        </p:blipFill>
        <p:spPr>
          <a:xfrm>
            <a:off x="1618815" y="2640461"/>
            <a:ext cx="8954370" cy="3852414"/>
          </a:xfrm>
          <a:prstGeom prst="rect">
            <a:avLst/>
          </a:prstGeom>
        </p:spPr>
      </p:pic>
      <p:pic>
        <p:nvPicPr>
          <p:cNvPr id="3076" name="Picture 4" descr="https://images-na.ssl-images-amazon.com/images/I/41DX-IwLZcL._SX329_BO1,204,203,200_.jpg">
            <a:extLst>
              <a:ext uri="{FF2B5EF4-FFF2-40B4-BE49-F238E27FC236}">
                <a16:creationId xmlns:a16="http://schemas.microsoft.com/office/drawing/2014/main" id="{2F9263E6-B61A-48E2-AC26-D1F797E3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157" y="365125"/>
            <a:ext cx="2220843" cy="334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3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211BD-2FD8-414A-B61C-0335C6DC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Objective &amp; Research Model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8200" y="1232451"/>
            <a:ext cx="9906046" cy="5194853"/>
            <a:chOff x="2380343" y="2757714"/>
            <a:chExt cx="6876347" cy="4100286"/>
          </a:xfrm>
        </p:grpSpPr>
        <p:pic>
          <p:nvPicPr>
            <p:cNvPr id="4" name="Imagem 33">
              <a:extLst>
                <a:ext uri="{FF2B5EF4-FFF2-40B4-BE49-F238E27FC236}">
                  <a16:creationId xmlns:a16="http://schemas.microsoft.com/office/drawing/2014/main" id="{1704E6A5-5F9C-4FC3-BA19-BF5C218DA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6115" y="2938209"/>
              <a:ext cx="6600575" cy="39197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380343" y="2757714"/>
              <a:ext cx="2191657" cy="5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023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D0546A-D26A-4E3C-BB61-94F835EC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was collected using an online survey sent out to a panel of 11,844 car owners from 20 different states in Brazil</a:t>
            </a:r>
          </a:p>
          <a:p>
            <a:pPr lvl="1"/>
            <a:r>
              <a:rPr lang="en-US" dirty="0"/>
              <a:t>Automobiles are a durable good that often utilizes service recovery efforts </a:t>
            </a:r>
          </a:p>
          <a:p>
            <a:pPr lvl="1"/>
            <a:r>
              <a:rPr lang="en-US" dirty="0"/>
              <a:t>Brazil is the 9th largest vehicle market in the world, with about 2.24 million vehicles sold in 2017 and the 10th in production</a:t>
            </a:r>
          </a:p>
          <a:p>
            <a:endParaRPr lang="en-US" dirty="0"/>
          </a:p>
          <a:p>
            <a:r>
              <a:rPr lang="en-US" dirty="0"/>
              <a:t>After a collection period of 30 days, we obtained 368 valid answers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E2B23DF-5978-4349-A207-C3FD6B7D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4" name="Picture 4" descr="Resultado de imagem para methodology">
            <a:extLst>
              <a:ext uri="{FF2B5EF4-FFF2-40B4-BE49-F238E27FC236}">
                <a16:creationId xmlns:a16="http://schemas.microsoft.com/office/drawing/2014/main" id="{4C919252-81A9-483E-9EB4-241A3D3A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0"/>
            <a:ext cx="7268210" cy="31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8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validity">
            <a:extLst>
              <a:ext uri="{FF2B5EF4-FFF2-40B4-BE49-F238E27FC236}">
                <a16:creationId xmlns:a16="http://schemas.microsoft.com/office/drawing/2014/main" id="{B067D67D-7258-4C6E-971F-37863C7D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52" y="34878"/>
            <a:ext cx="6423135" cy="68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itle 145"/>
          <p:cNvSpPr>
            <a:spLocks noGrp="1"/>
          </p:cNvSpPr>
          <p:nvPr>
            <p:ph type="title"/>
          </p:nvPr>
        </p:nvSpPr>
        <p:spPr>
          <a:xfrm>
            <a:off x="632007" y="685801"/>
            <a:ext cx="10969943" cy="71108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Validity and Reliability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987" y="1838426"/>
            <a:ext cx="10281178" cy="451508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81159" y="1838426"/>
            <a:ext cx="51559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Sample adequacy with KMO &gt; 0.5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Reliability, Cronbach’s a values &gt;  0.70 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CFA with no item had signiﬁcant cross-loadings 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Multicollinearity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(VIF) unproblematic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Convergent validity AVE &gt; 0.50 and CR &gt; 0.60 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Discriminant validity AVE &gt; SIC </a:t>
            </a:r>
          </a:p>
          <a:p>
            <a:pPr marL="952393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SEM and model fit indexes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E1D482-AD0A-4FA5-9176-0889EFA876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9" t="24445" r="28473" b="5543"/>
          <a:stretch/>
        </p:blipFill>
        <p:spPr>
          <a:xfrm>
            <a:off x="2830901" y="4712971"/>
            <a:ext cx="3091951" cy="18259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C945523-65B4-4FCA-9B85-8BBC69168F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69" t="28382" r="20184" b="10706"/>
          <a:stretch/>
        </p:blipFill>
        <p:spPr>
          <a:xfrm>
            <a:off x="0" y="4955208"/>
            <a:ext cx="3384690" cy="19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3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8E56D-CC2E-49EB-B19D-5936CE87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3" name="Oval 2"/>
          <p:cNvSpPr/>
          <p:nvPr/>
        </p:nvSpPr>
        <p:spPr>
          <a:xfrm>
            <a:off x="4343400" y="775854"/>
            <a:ext cx="788670" cy="75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66165" y="1271838"/>
            <a:ext cx="880110" cy="7886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085070" y="1371600"/>
            <a:ext cx="762000" cy="748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85070" y="2975610"/>
            <a:ext cx="762000" cy="748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49640" y="2975610"/>
            <a:ext cx="830580" cy="748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66165" y="2975610"/>
            <a:ext cx="880110" cy="748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7885" y="2975609"/>
            <a:ext cx="774355" cy="748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1868279"/>
            <a:ext cx="788670" cy="772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0" y="2926445"/>
            <a:ext cx="788670" cy="7976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43400" y="4035155"/>
            <a:ext cx="788670" cy="748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3400" y="5117561"/>
            <a:ext cx="788670" cy="748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86600" y="4625340"/>
            <a:ext cx="851322" cy="748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85070" y="4576541"/>
            <a:ext cx="762000" cy="748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20A8790F-005A-4C44-9844-E48FEA560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5344" y="429151"/>
            <a:ext cx="7296576" cy="62223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50234" y="400785"/>
            <a:ext cx="4509655" cy="333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1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5859B-6B56-467A-93C0-1D13956A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r>
              <a:rPr lang="pt-BR" dirty="0"/>
              <a:t> – </a:t>
            </a:r>
            <a:r>
              <a:rPr lang="pt-BR" dirty="0" err="1"/>
              <a:t>Alternative</a:t>
            </a:r>
            <a:r>
              <a:rPr lang="pt-BR" dirty="0"/>
              <a:t> </a:t>
            </a:r>
            <a:r>
              <a:rPr lang="pt-BR" dirty="0" err="1"/>
              <a:t>Model</a:t>
            </a:r>
            <a:endParaRPr lang="pt-BR" dirty="0"/>
          </a:p>
        </p:txBody>
      </p:sp>
      <p:grpSp>
        <p:nvGrpSpPr>
          <p:cNvPr id="18" name="Group 17"/>
          <p:cNvGrpSpPr/>
          <p:nvPr/>
        </p:nvGrpSpPr>
        <p:grpSpPr>
          <a:xfrm>
            <a:off x="838200" y="1232451"/>
            <a:ext cx="8623388" cy="5625549"/>
            <a:chOff x="838200" y="1232451"/>
            <a:chExt cx="8623388" cy="5625549"/>
          </a:xfrm>
        </p:grpSpPr>
        <p:sp>
          <p:nvSpPr>
            <p:cNvPr id="5" name="Oval 4"/>
            <p:cNvSpPr/>
            <p:nvPr/>
          </p:nvSpPr>
          <p:spPr>
            <a:xfrm>
              <a:off x="8118763" y="2244434"/>
              <a:ext cx="691688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118763" y="3726807"/>
              <a:ext cx="691688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118763" y="5209180"/>
              <a:ext cx="691688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705600" y="3726806"/>
              <a:ext cx="762026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47855" y="2188953"/>
              <a:ext cx="878696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47855" y="3726805"/>
              <a:ext cx="850988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47855" y="5250802"/>
              <a:ext cx="850988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54034" y="1704543"/>
              <a:ext cx="720439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38050" y="2715640"/>
              <a:ext cx="720439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38049" y="3706631"/>
              <a:ext cx="720439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8048" y="4710556"/>
              <a:ext cx="720439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38048" y="5714802"/>
              <a:ext cx="720439" cy="706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C95B177-84A0-4766-8842-2340B397C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30411" y="1357618"/>
              <a:ext cx="6731177" cy="550038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38200" y="1232451"/>
              <a:ext cx="4509655" cy="333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8B4577F9-1095-476E-94F9-F56970B2A39C}"/>
              </a:ext>
            </a:extLst>
          </p:cNvPr>
          <p:cNvSpPr txBox="1">
            <a:spLocks/>
          </p:cNvSpPr>
          <p:nvPr/>
        </p:nvSpPr>
        <p:spPr>
          <a:xfrm>
            <a:off x="452866" y="-3849"/>
            <a:ext cx="2401168" cy="219280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>
                <a:solidFill>
                  <a:srgbClr val="FFFFFF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1503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496</Words>
  <Application>Microsoft Office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do Office</vt:lpstr>
      <vt:lpstr>The Influence of Brand Relationships on Sense of Justice in the Context of Service Recovery </vt:lpstr>
      <vt:lpstr>Apresentação do PowerPoint</vt:lpstr>
      <vt:lpstr>Introduction</vt:lpstr>
      <vt:lpstr>Introduction</vt:lpstr>
      <vt:lpstr>Objective &amp; Research Model</vt:lpstr>
      <vt:lpstr>Apresentação do PowerPoint</vt:lpstr>
      <vt:lpstr>Validity and Reliability</vt:lpstr>
      <vt:lpstr>Results</vt:lpstr>
      <vt:lpstr>Results – Alternative Model</vt:lpstr>
      <vt:lpstr>Apresentação do PowerPoint</vt:lpstr>
      <vt:lpstr>Discussion</vt:lpstr>
      <vt:lpstr>Managerial implications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Consumer-Brand Relationships for Successful Service Recovery </dc:title>
  <dc:creator>cid goncalves filho</dc:creator>
  <cp:lastModifiedBy>cid goncalves filho</cp:lastModifiedBy>
  <cp:revision>36</cp:revision>
  <dcterms:created xsi:type="dcterms:W3CDTF">2019-05-15T19:08:15Z</dcterms:created>
  <dcterms:modified xsi:type="dcterms:W3CDTF">2019-05-20T14:53:18Z</dcterms:modified>
</cp:coreProperties>
</file>